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26a64b4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26a64b4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26a64b4f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26a64b4f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26a64b4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26a64b4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26a64b4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26a64b4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0f71cc7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0f71cc7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0f71cc7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0f71cc7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0f71cc71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0f71cc71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0f71cc71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0f71cc71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0f71cc71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0f71cc71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62e764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262e764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26a64b4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26a64b4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26a64b4f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26a64b4f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572000" y="4454925"/>
            <a:ext cx="42030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Портрет Билла Гейтса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5" y="103147"/>
            <a:ext cx="5836926" cy="37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4572000" y="4454925"/>
            <a:ext cx="42603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29"/>
              <a:buNone/>
            </a:pPr>
            <a:r>
              <a:rPr lang="en" sz="1822"/>
              <a:t>Журналы про устройство и работу радиоламп 1940-1950 годы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t/>
            </a:r>
            <a:endParaRPr sz="16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5" y="115850"/>
            <a:ext cx="2603793" cy="3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050" y="115850"/>
            <a:ext cx="2708228" cy="3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550" y="115850"/>
            <a:ext cx="2909675" cy="3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Реле начала 50-х годов</a:t>
            </a:r>
            <a:endParaRPr sz="1600"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5" y="112700"/>
            <a:ext cx="5929700" cy="3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Компьютер Z4</a:t>
            </a:r>
            <a:endParaRPr sz="16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5" y="112725"/>
            <a:ext cx="5437911" cy="41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5715000" y="112725"/>
            <a:ext cx="3204900" cy="4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Основные характеристики Z4</a:t>
            </a:r>
            <a:endParaRPr b="1" sz="1200">
              <a:solidFill>
                <a:srgbClr val="E6ED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6ED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Реализация: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Реле, память — металлические пластины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Частота: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30 Гц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EDF3"/>
                </a:solidFill>
              </a:rPr>
              <a:t>Вычислительный блок: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обработка чисел с плавающей запятой, длина машинного слова — 32 бита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Средняя скорость расчета: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0,4 секунды для сложения, 0,3 секунды для умножения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Средняя скорость вычислений: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11 операций умножения в секунду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Ввод данных:</a:t>
            </a:r>
            <a:r>
              <a:rPr b="1" lang="en" sz="1200">
                <a:solidFill>
                  <a:srgbClr val="E6EDF3"/>
                </a:solidFill>
                <a:highlight>
                  <a:srgbClr val="0D1117"/>
                </a:highlight>
              </a:rPr>
              <a:t> 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десятичная клавиатура, устройство считывания с перфоленты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Вывод данных: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печатная машинка марки «Mercedes»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Память: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64 слова по 22 бита 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EDF3"/>
                </a:solidFill>
              </a:rPr>
              <a:t>Вес:</a:t>
            </a:r>
            <a:r>
              <a:rPr lang="en" sz="1200">
                <a:solidFill>
                  <a:srgbClr val="E6EDF3"/>
                </a:solidFill>
                <a:highlight>
                  <a:srgbClr val="0D1117"/>
                </a:highlight>
              </a:rPr>
              <a:t> около 1000 кг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4572000" y="4454925"/>
            <a:ext cx="3796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Компьютеры Z11 и Z22</a:t>
            </a:r>
            <a:endParaRPr sz="160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5" y="112725"/>
            <a:ext cx="4341652" cy="32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650" y="112725"/>
            <a:ext cx="4341652" cy="325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Хойерсверда на карте</a:t>
            </a:r>
            <a:endParaRPr sz="16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5" y="106550"/>
            <a:ext cx="4569415" cy="415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Берлинский Технический Университет</a:t>
            </a:r>
            <a:endParaRPr sz="162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5" y="113125"/>
            <a:ext cx="7065600" cy="41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Логарифмическая линейка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5" y="113150"/>
            <a:ext cx="8892120" cy="25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572000" y="4454925"/>
            <a:ext cx="42603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Компьютер Z-1 в гостиной семьи Цузе</a:t>
            </a:r>
            <a:endParaRPr sz="16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221800"/>
            <a:ext cx="57150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6063675" y="221850"/>
            <a:ext cx="29085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Основные характеристики Z1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Реализация:</a:t>
            </a:r>
            <a:r>
              <a:rPr lang="en" sz="1200">
                <a:solidFill>
                  <a:schemeClr val="dk1"/>
                </a:solidFill>
              </a:rPr>
              <a:t> тонкие металлические пластины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Частота:</a:t>
            </a:r>
            <a:r>
              <a:rPr lang="en" sz="1200">
                <a:solidFill>
                  <a:schemeClr val="dk1"/>
                </a:solidFill>
              </a:rPr>
              <a:t> 1 Гц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Вычислительный блок:</a:t>
            </a:r>
            <a:r>
              <a:rPr lang="en" sz="1200">
                <a:solidFill>
                  <a:schemeClr val="dk1"/>
                </a:solidFill>
              </a:rPr>
              <a:t> обработка чисел с плавающей запятой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Средняя скорость расчета:</a:t>
            </a:r>
            <a:r>
              <a:rPr lang="en" sz="1200">
                <a:solidFill>
                  <a:schemeClr val="dk1"/>
                </a:solidFill>
              </a:rPr>
              <a:t> умножение — 10 секунд,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сложение — 5 секунд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Ввод данных:</a:t>
            </a:r>
            <a:r>
              <a:rPr lang="en" sz="1200">
                <a:solidFill>
                  <a:schemeClr val="dk1"/>
                </a:solidFill>
              </a:rPr>
              <a:t> клавиатура, устройство считывания с перфоленты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Вывод данных:</a:t>
            </a:r>
            <a:r>
              <a:rPr lang="en" sz="1200">
                <a:solidFill>
                  <a:schemeClr val="dk1"/>
                </a:solidFill>
              </a:rPr>
              <a:t> ламповая панель (десятичное представление)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Память:</a:t>
            </a:r>
            <a:r>
              <a:rPr lang="en" sz="1200">
                <a:solidFill>
                  <a:schemeClr val="dk1"/>
                </a:solidFill>
              </a:rPr>
              <a:t> 64 слова по 22 бита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Вес:</a:t>
            </a:r>
            <a:r>
              <a:rPr lang="en" sz="1200">
                <a:solidFill>
                  <a:schemeClr val="dk1"/>
                </a:solidFill>
              </a:rPr>
              <a:t> около 1000 кг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5" y="110375"/>
            <a:ext cx="8263316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4572000" y="4454925"/>
            <a:ext cx="43305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Современный сайт Хеншель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0" y="44556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Стреловидность крыла</a:t>
            </a:r>
            <a:endParaRPr sz="16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5" y="115850"/>
            <a:ext cx="3693474" cy="43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572000" y="4454925"/>
            <a:ext cx="42603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Компьютер Z3</a:t>
            </a:r>
            <a:endParaRPr sz="16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50" y="115875"/>
            <a:ext cx="5534500" cy="41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30250" y="535900"/>
            <a:ext cx="86835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P0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Fibonacci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(V0[:4.0]) =&gt; (R0[:10.0]) 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0 =&gt; Z0[:10.0]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1 =&gt; Z1[:10.0]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W1 (V0[:4.0]) [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i &gt; 0 -&gt; (Z0[:10.0] + Z1[:10.0], Z1[:10.0] - Z0[:10.0]) =&gt; (Z1[:10.0], Z0[:10.0]) 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Z1[:10.0] =&gt; R0[:10.0] 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572000" y="4454950"/>
            <a:ext cx="5834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Функция поиска n-го числа Фибонначи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